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100139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3" autoAdjust="0"/>
    <p:restoredTop sz="94660"/>
  </p:normalViewPr>
  <p:slideViewPr>
    <p:cSldViewPr>
      <p:cViewPr varScale="1">
        <p:scale>
          <a:sx n="70" d="100"/>
          <a:sy n="70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6E2EE-2E2A-4937-8CC8-3DCD22500797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56626"/>
            <a:ext cx="5486400" cy="45062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89461-1AA8-4812-A58F-49881AC687C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70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70A1-7429-4949-94D2-667D854230BC}" type="datetime1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19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5F87-2B84-4524-AB27-FB08DCACC002}" type="datetime1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84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6083-DE38-4551-ACF3-AC467184638D}" type="datetime1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85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A541-8414-4AFC-9D3D-6808A226BCFC}" type="datetime1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54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D58D-F78F-4AB9-870E-63790F1F7693}" type="datetime1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0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65A3-FA05-4DF5-9DC7-C80FAFF2E37D}" type="datetime1">
              <a:rPr lang="de-DE" smtClean="0"/>
              <a:t>22.02.2021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56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D1A6-0739-467E-A7EF-F6A80D9C580C}" type="datetime1">
              <a:rPr lang="de-DE" smtClean="0"/>
              <a:t>22.02.2021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771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FC4-B15C-4962-AB1D-7A76635AC19A}" type="datetime1">
              <a:rPr lang="de-DE" smtClean="0"/>
              <a:t>22.02.2021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94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B58F-AAB1-41D4-A73E-C6AD38F238A5}" type="datetime1">
              <a:rPr lang="de-DE" smtClean="0"/>
              <a:t>22.02.2021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39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4894-76A2-4556-992F-865D03F460B4}" type="datetime1">
              <a:rPr lang="de-DE" smtClean="0"/>
              <a:t>22.02.2021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65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7E43-71A2-4584-8961-6C768B1C1393}" type="datetime1">
              <a:rPr lang="de-DE" smtClean="0"/>
              <a:t>22.02.2021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09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0E7E-2F89-4A82-A08C-CD8A1EEA8015}" type="datetime1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C97D4-EB65-4A3C-9048-55ED81E636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59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 err="1" smtClean="0">
                <a:solidFill>
                  <a:schemeClr val="tx2"/>
                </a:solidFill>
              </a:rPr>
              <a:t>Judgment</a:t>
            </a:r>
            <a:r>
              <a:rPr lang="de-DE" sz="3600" dirty="0" smtClean="0">
                <a:solidFill>
                  <a:schemeClr val="tx2"/>
                </a:solidFill>
              </a:rPr>
              <a:t> Federal Tax Court V R 2/17</a:t>
            </a:r>
            <a:br>
              <a:rPr lang="de-DE" sz="3600" dirty="0" smtClean="0">
                <a:solidFill>
                  <a:schemeClr val="tx2"/>
                </a:solidFill>
              </a:rPr>
            </a:br>
            <a:r>
              <a:rPr lang="de-DE" sz="3600" dirty="0" smtClean="0">
                <a:solidFill>
                  <a:schemeClr val="tx2"/>
                </a:solidFill>
              </a:rPr>
              <a:t>10.08.2017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sz="4600" dirty="0" smtClean="0">
                <a:solidFill>
                  <a:schemeClr val="accent1"/>
                </a:solidFill>
              </a:rPr>
              <a:t>9th </a:t>
            </a:r>
            <a:r>
              <a:rPr lang="de-DE" sz="4600" dirty="0" err="1" smtClean="0">
                <a:solidFill>
                  <a:schemeClr val="accent1"/>
                </a:solidFill>
              </a:rPr>
              <a:t>Assembly</a:t>
            </a:r>
            <a:r>
              <a:rPr lang="de-DE" sz="4600" dirty="0" smtClean="0">
                <a:solidFill>
                  <a:schemeClr val="accent1"/>
                </a:solidFill>
              </a:rPr>
              <a:t> of </a:t>
            </a:r>
            <a:r>
              <a:rPr lang="de-DE" sz="4600" dirty="0" err="1" smtClean="0">
                <a:solidFill>
                  <a:schemeClr val="accent1"/>
                </a:solidFill>
              </a:rPr>
              <a:t>the</a:t>
            </a:r>
            <a:r>
              <a:rPr lang="de-DE" sz="4600" dirty="0" smtClean="0">
                <a:solidFill>
                  <a:schemeClr val="accent1"/>
                </a:solidFill>
              </a:rPr>
              <a:t> IATJ</a:t>
            </a:r>
          </a:p>
          <a:p>
            <a:r>
              <a:rPr lang="de-DE" sz="4600" dirty="0" smtClean="0">
                <a:solidFill>
                  <a:schemeClr val="accent1"/>
                </a:solidFill>
              </a:rPr>
              <a:t>Ottawa  </a:t>
            </a:r>
          </a:p>
          <a:p>
            <a:endParaRPr lang="de-DE" sz="3600" dirty="0" smtClean="0">
              <a:solidFill>
                <a:schemeClr val="accent1"/>
              </a:solidFill>
            </a:endParaRPr>
          </a:p>
          <a:p>
            <a:r>
              <a:rPr lang="de-DE" sz="2800" dirty="0" smtClean="0">
                <a:solidFill>
                  <a:schemeClr val="tx2"/>
                </a:solidFill>
              </a:rPr>
              <a:t>Friederike Grube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90266"/>
            <a:ext cx="4644000" cy="925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6079-CB82-41A5-85D1-14DFD15C0BC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r>
              <a:rPr lang="de-DE" sz="1400" dirty="0" smtClean="0">
                <a:solidFill>
                  <a:srgbClr val="0070C0"/>
                </a:solidFill>
              </a:rPr>
              <a:t>VAT/GST-Case Law</a:t>
            </a:r>
            <a:endParaRPr lang="de-DE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          </a:t>
            </a:r>
            <a:r>
              <a:rPr lang="de-DE" sz="4000" dirty="0" err="1" smtClean="0"/>
              <a:t>Thank</a:t>
            </a:r>
            <a:r>
              <a:rPr lang="de-DE" sz="4000" dirty="0" smtClean="0"/>
              <a:t> </a:t>
            </a:r>
            <a:r>
              <a:rPr lang="de-DE" sz="4000" dirty="0" err="1" smtClean="0"/>
              <a:t>you</a:t>
            </a:r>
            <a:r>
              <a:rPr lang="de-DE" sz="4000" dirty="0" smtClean="0"/>
              <a:t> </a:t>
            </a:r>
            <a:r>
              <a:rPr lang="de-DE" sz="4000" dirty="0" err="1" smtClean="0"/>
              <a:t>for</a:t>
            </a:r>
            <a:r>
              <a:rPr lang="de-DE" sz="4000" dirty="0" smtClean="0"/>
              <a:t> </a:t>
            </a:r>
            <a:r>
              <a:rPr lang="de-DE" sz="4000" dirty="0" err="1" smtClean="0"/>
              <a:t>your</a:t>
            </a:r>
            <a:r>
              <a:rPr lang="de-DE" sz="4000" dirty="0" smtClean="0"/>
              <a:t> </a:t>
            </a:r>
            <a:r>
              <a:rPr lang="de-DE" sz="4000" dirty="0" err="1" smtClean="0"/>
              <a:t>attention</a:t>
            </a:r>
            <a:r>
              <a:rPr lang="de-DE" sz="4000" dirty="0" smtClean="0"/>
              <a:t>!!!</a:t>
            </a:r>
            <a:endParaRPr lang="de-DE" sz="4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VAT/GST-Case Law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80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facts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(1)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Cartrader A </a:t>
            </a:r>
            <a:r>
              <a:rPr lang="de-DE" dirty="0" err="1"/>
              <a:t>bought</a:t>
            </a:r>
            <a:r>
              <a:rPr lang="de-DE" dirty="0"/>
              <a:t> </a:t>
            </a:r>
            <a:r>
              <a:rPr lang="de-DE" dirty="0" err="1"/>
              <a:t>several</a:t>
            </a:r>
            <a:r>
              <a:rPr lang="de-DE" dirty="0"/>
              <a:t> </a:t>
            </a:r>
            <a:r>
              <a:rPr lang="de-DE" dirty="0" err="1"/>
              <a:t>cars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>
                <a:solidFill>
                  <a:schemeClr val="accent5"/>
                </a:solidFill>
              </a:rPr>
              <a:t>B </a:t>
            </a:r>
            <a:r>
              <a:rPr lang="de-DE" dirty="0" smtClean="0">
                <a:solidFill>
                  <a:schemeClr val="accent5"/>
                </a:solidFill>
              </a:rPr>
              <a:t>Ltd.</a:t>
            </a:r>
            <a:endParaRPr lang="de-DE" dirty="0">
              <a:solidFill>
                <a:schemeClr val="accent5"/>
              </a:solidFill>
            </a:endParaRPr>
          </a:p>
          <a:p>
            <a:r>
              <a:rPr lang="de-DE" dirty="0" smtClean="0"/>
              <a:t>A </a:t>
            </a:r>
            <a:r>
              <a:rPr lang="de-DE" dirty="0" err="1" smtClean="0"/>
              <a:t>received</a:t>
            </a:r>
            <a:r>
              <a:rPr lang="de-DE" dirty="0" smtClean="0"/>
              <a:t> </a:t>
            </a:r>
            <a:r>
              <a:rPr lang="de-DE" dirty="0" err="1" smtClean="0"/>
              <a:t>invoices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purchases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accent5"/>
                </a:solidFill>
              </a:rPr>
              <a:t>B Ltd. </a:t>
            </a:r>
            <a:r>
              <a:rPr lang="de-DE" dirty="0" smtClean="0"/>
              <a:t>in </a:t>
            </a:r>
            <a:r>
              <a:rPr lang="de-DE" dirty="0" err="1" smtClean="0"/>
              <a:t>january</a:t>
            </a:r>
            <a:r>
              <a:rPr lang="de-DE" dirty="0" smtClean="0"/>
              <a:t> 2012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payed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whole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</a:t>
            </a:r>
            <a:r>
              <a:rPr lang="de-DE" dirty="0" err="1" smtClean="0"/>
              <a:t>including</a:t>
            </a:r>
            <a:r>
              <a:rPr lang="de-DE" dirty="0" smtClean="0"/>
              <a:t> VAT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accent5"/>
                </a:solidFill>
              </a:rPr>
              <a:t>B Ltd.</a:t>
            </a:r>
          </a:p>
          <a:p>
            <a:r>
              <a:rPr lang="de-DE" dirty="0" smtClean="0">
                <a:solidFill>
                  <a:schemeClr val="accent5"/>
                </a:solidFill>
              </a:rPr>
              <a:t>B Ltd. </a:t>
            </a:r>
            <a:r>
              <a:rPr lang="de-DE" dirty="0" err="1" smtClean="0"/>
              <a:t>did</a:t>
            </a:r>
            <a:r>
              <a:rPr lang="de-DE" dirty="0" smtClean="0"/>
              <a:t> not </a:t>
            </a:r>
            <a:r>
              <a:rPr lang="de-DE" dirty="0" err="1" smtClean="0"/>
              <a:t>pay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VAT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regard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invoices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tax</a:t>
            </a:r>
            <a:r>
              <a:rPr lang="de-DE" dirty="0" smtClean="0"/>
              <a:t> </a:t>
            </a:r>
            <a:r>
              <a:rPr lang="de-DE" dirty="0" err="1" smtClean="0"/>
              <a:t>authorities</a:t>
            </a:r>
            <a:r>
              <a:rPr lang="de-DE" dirty="0" smtClean="0"/>
              <a:t> (</a:t>
            </a:r>
            <a:r>
              <a:rPr lang="de-DE" dirty="0" smtClean="0">
                <a:solidFill>
                  <a:srgbClr val="FFC000"/>
                </a:solidFill>
              </a:rPr>
              <a:t>MT</a:t>
            </a:r>
            <a:r>
              <a:rPr lang="de-DE" dirty="0" smtClean="0"/>
              <a:t>)</a:t>
            </a:r>
          </a:p>
          <a:p>
            <a:r>
              <a:rPr lang="de-DE" dirty="0" smtClean="0"/>
              <a:t>The </a:t>
            </a:r>
            <a:r>
              <a:rPr lang="de-DE" dirty="0" err="1" smtClean="0"/>
              <a:t>managing</a:t>
            </a:r>
            <a:r>
              <a:rPr lang="de-DE" dirty="0" smtClean="0"/>
              <a:t> </a:t>
            </a:r>
            <a:r>
              <a:rPr lang="de-DE" dirty="0" err="1" smtClean="0"/>
              <a:t>director</a:t>
            </a:r>
            <a:r>
              <a:rPr lang="de-DE" dirty="0" smtClean="0"/>
              <a:t> of </a:t>
            </a:r>
            <a:r>
              <a:rPr lang="de-DE" dirty="0" smtClean="0">
                <a:solidFill>
                  <a:schemeClr val="accent5"/>
                </a:solidFill>
              </a:rPr>
              <a:t>B Ltd.</a:t>
            </a:r>
            <a:r>
              <a:rPr lang="de-DE" dirty="0" smtClean="0"/>
              <a:t> was </a:t>
            </a:r>
            <a:r>
              <a:rPr lang="de-DE" dirty="0" smtClean="0">
                <a:solidFill>
                  <a:srgbClr val="FF000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past</a:t>
            </a:r>
            <a:r>
              <a:rPr lang="de-DE" dirty="0" smtClean="0"/>
              <a:t> also </a:t>
            </a:r>
            <a:r>
              <a:rPr lang="de-DE" dirty="0" err="1" smtClean="0"/>
              <a:t>worked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firms</a:t>
            </a:r>
            <a:r>
              <a:rPr lang="de-DE" dirty="0" smtClean="0"/>
              <a:t> </a:t>
            </a:r>
            <a:r>
              <a:rPr lang="de-DE" dirty="0" err="1" smtClean="0"/>
              <a:t>having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connections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</a:t>
            </a:r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>
              <a:solidFill>
                <a:srgbClr val="0070C0"/>
              </a:solidFill>
            </a:endParaRPr>
          </a:p>
          <a:p>
            <a:endParaRPr lang="de-DE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400" dirty="0" smtClean="0">
                <a:solidFill>
                  <a:srgbClr val="0070C0"/>
                </a:solidFill>
              </a:rPr>
              <a:t>VAT/GST-Case Law</a:t>
            </a:r>
            <a:endParaRPr lang="de-DE" sz="1400" dirty="0">
              <a:solidFill>
                <a:srgbClr val="0070C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54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The </a:t>
            </a:r>
            <a:r>
              <a:rPr lang="de-DE" dirty="0" err="1">
                <a:solidFill>
                  <a:prstClr val="black"/>
                </a:solidFill>
              </a:rPr>
              <a:t>facts</a:t>
            </a:r>
            <a:r>
              <a:rPr lang="de-DE" dirty="0">
                <a:solidFill>
                  <a:prstClr val="black"/>
                </a:solidFill>
              </a:rPr>
              <a:t> of </a:t>
            </a:r>
            <a:r>
              <a:rPr lang="de-DE" dirty="0" err="1">
                <a:solidFill>
                  <a:prstClr val="black"/>
                </a:solidFill>
              </a:rPr>
              <a:t>the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case</a:t>
            </a:r>
            <a:r>
              <a:rPr lang="de-DE" dirty="0" smtClean="0">
                <a:solidFill>
                  <a:prstClr val="black"/>
                </a:solidFill>
              </a:rPr>
              <a:t> (2)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CISTE (</a:t>
            </a:r>
            <a:r>
              <a:rPr lang="de-DE" dirty="0" err="1" smtClean="0"/>
              <a:t>Commission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investigation</a:t>
            </a:r>
            <a:r>
              <a:rPr lang="de-DE" dirty="0" smtClean="0"/>
              <a:t> of </a:t>
            </a:r>
            <a:r>
              <a:rPr lang="de-DE" dirty="0" err="1" smtClean="0"/>
              <a:t>suspected</a:t>
            </a:r>
            <a:r>
              <a:rPr lang="de-DE" dirty="0" smtClean="0"/>
              <a:t> </a:t>
            </a:r>
            <a:r>
              <a:rPr lang="de-DE" dirty="0" err="1" smtClean="0"/>
              <a:t>tax</a:t>
            </a:r>
            <a:r>
              <a:rPr lang="de-DE" dirty="0" smtClean="0"/>
              <a:t> </a:t>
            </a:r>
            <a:r>
              <a:rPr lang="de-DE" dirty="0" err="1" smtClean="0"/>
              <a:t>evasion</a:t>
            </a:r>
            <a:r>
              <a:rPr lang="de-DE" dirty="0" smtClean="0"/>
              <a:t>) </a:t>
            </a:r>
            <a:r>
              <a:rPr lang="de-DE" dirty="0" err="1" smtClean="0"/>
              <a:t>examined</a:t>
            </a:r>
            <a:r>
              <a:rPr lang="de-DE" dirty="0" smtClean="0"/>
              <a:t> </a:t>
            </a:r>
            <a:r>
              <a:rPr lang="de-DE" dirty="0" err="1" smtClean="0"/>
              <a:t>several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involved</a:t>
            </a:r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District</a:t>
            </a:r>
            <a:r>
              <a:rPr lang="de-DE" dirty="0" smtClean="0"/>
              <a:t> Court </a:t>
            </a:r>
            <a:r>
              <a:rPr lang="de-DE" dirty="0" err="1" smtClean="0"/>
              <a:t>decided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committed</a:t>
            </a:r>
            <a:r>
              <a:rPr lang="de-DE" dirty="0" smtClean="0"/>
              <a:t> </a:t>
            </a:r>
            <a:r>
              <a:rPr lang="de-DE" dirty="0" err="1" smtClean="0"/>
              <a:t>evasion</a:t>
            </a:r>
            <a:r>
              <a:rPr lang="de-DE" dirty="0" smtClean="0"/>
              <a:t> of VAT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regard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supplies</a:t>
            </a:r>
            <a:r>
              <a:rPr lang="de-DE" dirty="0" smtClean="0"/>
              <a:t> of </a:t>
            </a:r>
            <a:r>
              <a:rPr lang="de-DE" dirty="0" err="1" smtClean="0"/>
              <a:t>january</a:t>
            </a:r>
            <a:r>
              <a:rPr lang="de-DE" dirty="0" smtClean="0"/>
              <a:t> 2012</a:t>
            </a:r>
          </a:p>
          <a:p>
            <a:r>
              <a:rPr lang="de-DE" dirty="0" smtClean="0"/>
              <a:t>CISTE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</a:t>
            </a:r>
            <a:r>
              <a:rPr lang="de-DE" dirty="0" err="1" smtClean="0"/>
              <a:t>informed</a:t>
            </a:r>
            <a:r>
              <a:rPr lang="de-DE" dirty="0" smtClean="0"/>
              <a:t> A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investigations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C</a:t>
            </a:r>
            <a:endParaRPr lang="de-DE" dirty="0" smtClean="0"/>
          </a:p>
          <a:p>
            <a:r>
              <a:rPr lang="de-DE" dirty="0" err="1" smtClean="0"/>
              <a:t>It</a:t>
            </a:r>
            <a:r>
              <a:rPr lang="de-DE" dirty="0" smtClean="0"/>
              <a:t> was a matter of </a:t>
            </a:r>
            <a:r>
              <a:rPr lang="de-DE" dirty="0" err="1" smtClean="0"/>
              <a:t>dispute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parties</a:t>
            </a:r>
            <a:r>
              <a:rPr lang="de-DE" dirty="0" smtClean="0"/>
              <a:t> </a:t>
            </a:r>
            <a:r>
              <a:rPr lang="de-DE" dirty="0" err="1" smtClean="0"/>
              <a:t>whether</a:t>
            </a:r>
            <a:r>
              <a:rPr lang="de-DE" dirty="0" smtClean="0"/>
              <a:t> A </a:t>
            </a:r>
            <a:r>
              <a:rPr lang="de-DE" dirty="0" err="1" smtClean="0"/>
              <a:t>knew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special</a:t>
            </a:r>
            <a:r>
              <a:rPr lang="de-DE" dirty="0" smtClean="0"/>
              <a:t> </a:t>
            </a:r>
            <a:r>
              <a:rPr lang="de-DE" dirty="0" err="1" smtClean="0"/>
              <a:t>circumstances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at an </a:t>
            </a:r>
            <a:r>
              <a:rPr lang="de-DE" dirty="0" err="1" smtClean="0"/>
              <a:t>earlier</a:t>
            </a:r>
            <a:r>
              <a:rPr lang="de-DE" dirty="0" smtClean="0"/>
              <a:t> </a:t>
            </a:r>
            <a:r>
              <a:rPr lang="de-DE" dirty="0" err="1" smtClean="0"/>
              <a:t>stage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400" dirty="0" smtClean="0">
                <a:solidFill>
                  <a:srgbClr val="0070C0"/>
                </a:solidFill>
              </a:rPr>
              <a:t>VAT/GST-Case Law</a:t>
            </a:r>
            <a:endParaRPr lang="de-DE" sz="1400" dirty="0">
              <a:solidFill>
                <a:srgbClr val="0070C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6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The </a:t>
            </a:r>
            <a:r>
              <a:rPr lang="de-DE" dirty="0" err="1">
                <a:solidFill>
                  <a:prstClr val="black"/>
                </a:solidFill>
              </a:rPr>
              <a:t>facts</a:t>
            </a:r>
            <a:r>
              <a:rPr lang="de-DE" dirty="0">
                <a:solidFill>
                  <a:prstClr val="black"/>
                </a:solidFill>
              </a:rPr>
              <a:t> of </a:t>
            </a:r>
            <a:r>
              <a:rPr lang="de-DE" dirty="0" err="1">
                <a:solidFill>
                  <a:prstClr val="black"/>
                </a:solidFill>
              </a:rPr>
              <a:t>the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case</a:t>
            </a:r>
            <a:r>
              <a:rPr lang="de-DE" dirty="0" smtClean="0">
                <a:solidFill>
                  <a:prstClr val="black"/>
                </a:solidFill>
              </a:rPr>
              <a:t> (3)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taxoffice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A </a:t>
            </a:r>
            <a:r>
              <a:rPr lang="de-DE" dirty="0" err="1" smtClean="0"/>
              <a:t>liable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evasion</a:t>
            </a:r>
            <a:r>
              <a:rPr lang="de-DE" dirty="0" smtClean="0"/>
              <a:t> of VAT </a:t>
            </a:r>
            <a:r>
              <a:rPr lang="de-DE" dirty="0" err="1" smtClean="0"/>
              <a:t>committed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C </a:t>
            </a:r>
            <a:endParaRPr lang="de-DE" dirty="0" smtClean="0"/>
          </a:p>
          <a:p>
            <a:r>
              <a:rPr lang="de-DE" dirty="0" smtClean="0"/>
              <a:t>§ 25d par. 1 VAT-Code </a:t>
            </a:r>
            <a:r>
              <a:rPr lang="de-DE" dirty="0" err="1" smtClean="0"/>
              <a:t>says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„</a:t>
            </a:r>
            <a:r>
              <a:rPr lang="de-DE" dirty="0" err="1" smtClean="0"/>
              <a:t>taxable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liable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VAT </a:t>
            </a:r>
            <a:r>
              <a:rPr lang="de-DE" dirty="0" err="1" smtClean="0"/>
              <a:t>concerning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supply</a:t>
            </a:r>
            <a:r>
              <a:rPr lang="de-DE" dirty="0" smtClean="0"/>
              <a:t> of </a:t>
            </a:r>
            <a:r>
              <a:rPr lang="de-DE" dirty="0" err="1" smtClean="0"/>
              <a:t>goods</a:t>
            </a:r>
            <a:r>
              <a:rPr lang="de-DE" dirty="0" smtClean="0"/>
              <a:t>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VAT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revealed</a:t>
            </a:r>
            <a:r>
              <a:rPr lang="de-DE" dirty="0" smtClean="0"/>
              <a:t> in an </a:t>
            </a:r>
            <a:r>
              <a:rPr lang="de-DE" dirty="0" err="1" smtClean="0"/>
              <a:t>invoice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issuer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invoice</a:t>
            </a:r>
            <a:r>
              <a:rPr lang="de-DE" dirty="0" smtClean="0"/>
              <a:t> </a:t>
            </a:r>
            <a:r>
              <a:rPr lang="de-DE" dirty="0" err="1" smtClean="0"/>
              <a:t>did</a:t>
            </a:r>
            <a:r>
              <a:rPr lang="de-DE" dirty="0" smtClean="0"/>
              <a:t> not </a:t>
            </a:r>
            <a:r>
              <a:rPr lang="de-DE" dirty="0" err="1" smtClean="0"/>
              <a:t>pay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VAT 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his</a:t>
            </a:r>
            <a:r>
              <a:rPr lang="de-DE" dirty="0" smtClean="0"/>
              <a:t> (</a:t>
            </a:r>
            <a:r>
              <a:rPr lang="de-DE" dirty="0" err="1" smtClean="0"/>
              <a:t>bad</a:t>
            </a:r>
            <a:r>
              <a:rPr lang="de-DE" dirty="0" smtClean="0"/>
              <a:t>) </a:t>
            </a:r>
            <a:r>
              <a:rPr lang="de-DE" dirty="0" err="1" smtClean="0"/>
              <a:t>intention</a:t>
            </a:r>
            <a:r>
              <a:rPr lang="de-DE" dirty="0" smtClean="0"/>
              <a:t> </a:t>
            </a:r>
            <a:r>
              <a:rPr lang="de-DE" dirty="0" err="1" smtClean="0"/>
              <a:t>beforehand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u="sng" dirty="0" err="1" smtClean="0"/>
              <a:t>that</a:t>
            </a:r>
            <a:r>
              <a:rPr lang="de-DE" u="sng" dirty="0" smtClean="0"/>
              <a:t> </a:t>
            </a:r>
            <a:r>
              <a:rPr lang="de-DE" u="sng" dirty="0" err="1" smtClean="0"/>
              <a:t>the</a:t>
            </a:r>
            <a:r>
              <a:rPr lang="de-DE" u="sng" dirty="0" smtClean="0"/>
              <a:t> </a:t>
            </a:r>
            <a:r>
              <a:rPr lang="de-DE" u="sng" dirty="0" err="1" smtClean="0"/>
              <a:t>taxable</a:t>
            </a:r>
            <a:r>
              <a:rPr lang="de-DE" u="sng" dirty="0" smtClean="0"/>
              <a:t> </a:t>
            </a:r>
            <a:r>
              <a:rPr lang="de-DE" u="sng" dirty="0" err="1" smtClean="0"/>
              <a:t>person</a:t>
            </a:r>
            <a:r>
              <a:rPr lang="de-DE" u="sng" dirty="0" smtClean="0"/>
              <a:t> </a:t>
            </a:r>
            <a:r>
              <a:rPr lang="de-DE" u="sng" dirty="0" err="1" smtClean="0"/>
              <a:t>knew</a:t>
            </a:r>
            <a:r>
              <a:rPr lang="de-DE" u="sng" dirty="0" smtClean="0"/>
              <a:t> </a:t>
            </a:r>
            <a:r>
              <a:rPr lang="de-DE" u="sng" dirty="0" err="1" smtClean="0"/>
              <a:t>or</a:t>
            </a:r>
            <a:r>
              <a:rPr lang="de-DE" u="sng" dirty="0" smtClean="0"/>
              <a:t> </a:t>
            </a:r>
            <a:r>
              <a:rPr lang="de-DE" u="sng" dirty="0" err="1" smtClean="0"/>
              <a:t>should</a:t>
            </a:r>
            <a:r>
              <a:rPr lang="de-DE" u="sng" dirty="0" smtClean="0"/>
              <a:t> </a:t>
            </a:r>
            <a:r>
              <a:rPr lang="de-DE" u="sng" dirty="0" err="1" smtClean="0"/>
              <a:t>have</a:t>
            </a:r>
            <a:r>
              <a:rPr lang="de-DE" u="sng" dirty="0" smtClean="0"/>
              <a:t> </a:t>
            </a:r>
            <a:r>
              <a:rPr lang="de-DE" u="sng" dirty="0" err="1" smtClean="0"/>
              <a:t>known</a:t>
            </a:r>
            <a:r>
              <a:rPr lang="de-DE" u="sng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(</a:t>
            </a:r>
            <a:r>
              <a:rPr lang="de-DE" dirty="0" err="1" smtClean="0"/>
              <a:t>bad</a:t>
            </a:r>
            <a:r>
              <a:rPr lang="de-DE" dirty="0" smtClean="0"/>
              <a:t>) </a:t>
            </a:r>
            <a:r>
              <a:rPr lang="de-DE" dirty="0" err="1" smtClean="0"/>
              <a:t>intention</a:t>
            </a:r>
            <a:r>
              <a:rPr lang="de-DE" dirty="0" smtClean="0"/>
              <a:t> </a:t>
            </a:r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account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view</a:t>
            </a:r>
            <a:r>
              <a:rPr lang="de-DE" dirty="0" smtClean="0"/>
              <a:t> of a </a:t>
            </a:r>
            <a:r>
              <a:rPr lang="de-DE" dirty="0" err="1" smtClean="0"/>
              <a:t>careful</a:t>
            </a:r>
            <a:r>
              <a:rPr lang="de-DE" dirty="0" smtClean="0"/>
              <a:t> </a:t>
            </a:r>
            <a:r>
              <a:rPr lang="de-DE" dirty="0" err="1" smtClean="0"/>
              <a:t>businessman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time of </a:t>
            </a:r>
            <a:r>
              <a:rPr lang="de-DE" dirty="0" err="1" smtClean="0"/>
              <a:t>councluding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agreement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supply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goods</a:t>
            </a:r>
            <a:r>
              <a:rPr lang="de-DE" dirty="0" smtClean="0"/>
              <a:t>“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400" dirty="0" smtClean="0">
                <a:solidFill>
                  <a:srgbClr val="0070C0"/>
                </a:solidFill>
              </a:rPr>
              <a:t>VAT/GST-Case Law</a:t>
            </a:r>
            <a:endParaRPr lang="de-DE" sz="1400" dirty="0">
              <a:solidFill>
                <a:srgbClr val="0070C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84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The </a:t>
            </a:r>
            <a:r>
              <a:rPr lang="de-DE" dirty="0" err="1">
                <a:solidFill>
                  <a:prstClr val="black"/>
                </a:solidFill>
              </a:rPr>
              <a:t>facts</a:t>
            </a:r>
            <a:r>
              <a:rPr lang="de-DE" dirty="0">
                <a:solidFill>
                  <a:prstClr val="black"/>
                </a:solidFill>
              </a:rPr>
              <a:t> of </a:t>
            </a:r>
            <a:r>
              <a:rPr lang="de-DE" dirty="0" err="1">
                <a:solidFill>
                  <a:prstClr val="black"/>
                </a:solidFill>
              </a:rPr>
              <a:t>the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case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smtClean="0">
                <a:solidFill>
                  <a:prstClr val="black"/>
                </a:solidFill>
              </a:rPr>
              <a:t>(4)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action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assessment</a:t>
            </a:r>
            <a:r>
              <a:rPr lang="de-DE" dirty="0" smtClean="0"/>
              <a:t> of VAT was </a:t>
            </a:r>
            <a:r>
              <a:rPr lang="de-DE" dirty="0" err="1" smtClean="0"/>
              <a:t>successful</a:t>
            </a:r>
            <a:endParaRPr lang="de-DE" dirty="0"/>
          </a:p>
          <a:p>
            <a:r>
              <a:rPr lang="de-DE" dirty="0" smtClean="0"/>
              <a:t>The Financial Court of First Instance </a:t>
            </a:r>
            <a:r>
              <a:rPr lang="de-DE" dirty="0" err="1" smtClean="0"/>
              <a:t>decided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taxoffice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A </a:t>
            </a:r>
            <a:r>
              <a:rPr lang="de-DE" dirty="0" err="1" smtClean="0"/>
              <a:t>liable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evasion</a:t>
            </a:r>
            <a:r>
              <a:rPr lang="de-DE" dirty="0" smtClean="0"/>
              <a:t> of VAT </a:t>
            </a:r>
            <a:r>
              <a:rPr lang="de-DE" dirty="0" err="1" smtClean="0"/>
              <a:t>committed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C</a:t>
            </a:r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taxoffice</a:t>
            </a:r>
            <a:r>
              <a:rPr lang="de-DE" dirty="0" smtClean="0"/>
              <a:t> </a:t>
            </a:r>
            <a:r>
              <a:rPr lang="de-DE" dirty="0" err="1" smtClean="0"/>
              <a:t>brought</a:t>
            </a:r>
            <a:r>
              <a:rPr lang="de-DE" dirty="0" smtClean="0"/>
              <a:t> an </a:t>
            </a:r>
            <a:r>
              <a:rPr lang="de-DE" dirty="0" err="1" smtClean="0"/>
              <a:t>appeal</a:t>
            </a:r>
            <a:r>
              <a:rPr lang="de-DE" dirty="0" smtClean="0"/>
              <a:t> on a </a:t>
            </a:r>
            <a:r>
              <a:rPr lang="de-DE" dirty="0" err="1" smtClean="0"/>
              <a:t>point</a:t>
            </a:r>
            <a:r>
              <a:rPr lang="de-DE" dirty="0" smtClean="0"/>
              <a:t> of </a:t>
            </a:r>
            <a:r>
              <a:rPr lang="de-DE" dirty="0" err="1" smtClean="0"/>
              <a:t>law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judgment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Federal Tax Court</a:t>
            </a:r>
          </a:p>
          <a:p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argued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A </a:t>
            </a:r>
            <a:r>
              <a:rPr lang="de-DE" dirty="0" err="1" smtClean="0"/>
              <a:t>knew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reasonable</a:t>
            </a:r>
            <a:r>
              <a:rPr lang="de-DE" dirty="0" smtClean="0"/>
              <a:t> </a:t>
            </a:r>
            <a:r>
              <a:rPr lang="de-DE" dirty="0" err="1" smtClean="0"/>
              <a:t>ground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suspect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(</a:t>
            </a:r>
            <a:r>
              <a:rPr lang="de-DE" dirty="0" err="1" smtClean="0"/>
              <a:t>bad</a:t>
            </a:r>
            <a:r>
              <a:rPr lang="de-DE" dirty="0" smtClean="0"/>
              <a:t>) </a:t>
            </a:r>
            <a:r>
              <a:rPr lang="de-DE" dirty="0" err="1" smtClean="0"/>
              <a:t>intention</a:t>
            </a:r>
            <a:r>
              <a:rPr lang="de-DE" dirty="0" smtClean="0"/>
              <a:t> of </a:t>
            </a:r>
            <a:r>
              <a:rPr lang="de-DE" dirty="0" smtClean="0">
                <a:solidFill>
                  <a:srgbClr val="FF0000"/>
                </a:solidFill>
              </a:rPr>
              <a:t>C </a:t>
            </a:r>
            <a:r>
              <a:rPr lang="de-DE" dirty="0" smtClean="0"/>
              <a:t>not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pay</a:t>
            </a:r>
            <a:r>
              <a:rPr lang="de-DE" dirty="0" smtClean="0"/>
              <a:t> VAT </a:t>
            </a:r>
            <a:r>
              <a:rPr lang="de-DE" dirty="0" err="1" smtClean="0"/>
              <a:t>concerning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supplies</a:t>
            </a:r>
            <a:r>
              <a:rPr lang="de-DE" dirty="0" smtClean="0"/>
              <a:t> </a:t>
            </a:r>
            <a:r>
              <a:rPr lang="de-DE" dirty="0" err="1" smtClean="0"/>
              <a:t>carried</a:t>
            </a:r>
            <a:r>
              <a:rPr lang="de-DE" dirty="0" smtClean="0"/>
              <a:t> out in 01/2012 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400" dirty="0" smtClean="0">
                <a:solidFill>
                  <a:schemeClr val="accent5"/>
                </a:solidFill>
              </a:rPr>
              <a:t>VAT/GST-Case Law</a:t>
            </a:r>
            <a:endParaRPr lang="de-DE" sz="1400" dirty="0">
              <a:solidFill>
                <a:schemeClr val="accent5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56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Judgment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 Federal Tax Court (1)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Court </a:t>
            </a:r>
            <a:r>
              <a:rPr lang="de-DE" dirty="0" err="1" smtClean="0"/>
              <a:t>dismissed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appeal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taxoffice</a:t>
            </a:r>
            <a:endParaRPr lang="de-DE" dirty="0" smtClean="0"/>
          </a:p>
          <a:p>
            <a:r>
              <a:rPr lang="de-DE" dirty="0" smtClean="0"/>
              <a:t>The Court </a:t>
            </a:r>
            <a:r>
              <a:rPr lang="de-DE" dirty="0" err="1" smtClean="0"/>
              <a:t>stated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liability</a:t>
            </a:r>
            <a:r>
              <a:rPr lang="de-DE" dirty="0" smtClean="0"/>
              <a:t> of A </a:t>
            </a:r>
            <a:r>
              <a:rPr lang="de-DE" dirty="0" err="1" smtClean="0"/>
              <a:t>were</a:t>
            </a:r>
            <a:r>
              <a:rPr lang="de-DE" dirty="0" smtClean="0"/>
              <a:t> not </a:t>
            </a:r>
            <a:r>
              <a:rPr lang="de-DE" dirty="0" err="1" smtClean="0"/>
              <a:t>fulfilled</a:t>
            </a:r>
            <a:endParaRPr lang="de-DE" dirty="0"/>
          </a:p>
          <a:p>
            <a:r>
              <a:rPr lang="de-DE" dirty="0" smtClean="0"/>
              <a:t>The </a:t>
            </a:r>
            <a:r>
              <a:rPr lang="de-DE" dirty="0" err="1" smtClean="0"/>
              <a:t>taxoffice</a:t>
            </a:r>
            <a:r>
              <a:rPr lang="de-DE" dirty="0" smtClean="0"/>
              <a:t> was not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A </a:t>
            </a:r>
            <a:r>
              <a:rPr lang="de-DE" u="sng" dirty="0" err="1" smtClean="0"/>
              <a:t>knew</a:t>
            </a:r>
            <a:r>
              <a:rPr lang="de-DE" u="sng" dirty="0" smtClean="0"/>
              <a:t> </a:t>
            </a:r>
            <a:r>
              <a:rPr lang="de-DE" u="sng" dirty="0" err="1" smtClean="0"/>
              <a:t>or</a:t>
            </a:r>
            <a:r>
              <a:rPr lang="de-DE" u="sng" dirty="0" smtClean="0"/>
              <a:t> </a:t>
            </a:r>
            <a:r>
              <a:rPr lang="de-DE" u="sng" dirty="0" err="1" smtClean="0"/>
              <a:t>should</a:t>
            </a:r>
            <a:r>
              <a:rPr lang="de-DE" u="sng" dirty="0" smtClean="0"/>
              <a:t> </a:t>
            </a:r>
            <a:r>
              <a:rPr lang="de-DE" u="sng" dirty="0" err="1" smtClean="0"/>
              <a:t>have</a:t>
            </a:r>
            <a:r>
              <a:rPr lang="de-DE" u="sng" dirty="0" smtClean="0"/>
              <a:t> </a:t>
            </a:r>
            <a:r>
              <a:rPr lang="de-DE" u="sng" dirty="0" err="1" smtClean="0"/>
              <a:t>known</a:t>
            </a:r>
            <a:r>
              <a:rPr lang="de-DE" dirty="0" smtClean="0"/>
              <a:t> </a:t>
            </a:r>
            <a:r>
              <a:rPr lang="de-DE" dirty="0" err="1" smtClean="0"/>
              <a:t>anything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(</a:t>
            </a:r>
            <a:r>
              <a:rPr lang="de-DE" dirty="0" err="1" smtClean="0"/>
              <a:t>bad</a:t>
            </a:r>
            <a:r>
              <a:rPr lang="de-DE" dirty="0" smtClean="0"/>
              <a:t>) </a:t>
            </a:r>
            <a:r>
              <a:rPr lang="de-DE" dirty="0" err="1" smtClean="0"/>
              <a:t>intentions</a:t>
            </a:r>
            <a:r>
              <a:rPr lang="de-DE" dirty="0" smtClean="0"/>
              <a:t> of </a:t>
            </a:r>
            <a:r>
              <a:rPr lang="de-DE" dirty="0" smtClean="0">
                <a:solidFill>
                  <a:srgbClr val="FF000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commit</a:t>
            </a:r>
            <a:r>
              <a:rPr lang="de-DE" dirty="0" smtClean="0"/>
              <a:t> an </a:t>
            </a:r>
            <a:r>
              <a:rPr lang="de-DE" dirty="0" err="1" smtClean="0"/>
              <a:t>evasion</a:t>
            </a:r>
            <a:r>
              <a:rPr lang="de-DE" dirty="0" smtClean="0"/>
              <a:t> of VAT </a:t>
            </a:r>
            <a:r>
              <a:rPr lang="de-DE" dirty="0" err="1" smtClean="0"/>
              <a:t>concerning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supplies</a:t>
            </a:r>
            <a:r>
              <a:rPr lang="de-DE" dirty="0" smtClean="0"/>
              <a:t> of </a:t>
            </a:r>
            <a:r>
              <a:rPr lang="de-DE" dirty="0" err="1" smtClean="0"/>
              <a:t>cars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400" dirty="0" smtClean="0">
                <a:solidFill>
                  <a:schemeClr val="accent5"/>
                </a:solidFill>
              </a:rPr>
              <a:t>VAT/GST-Case Law</a:t>
            </a:r>
            <a:endParaRPr lang="de-DE" sz="1400" dirty="0">
              <a:solidFill>
                <a:schemeClr val="accent5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94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err="1">
                <a:solidFill>
                  <a:prstClr val="black"/>
                </a:solidFill>
              </a:rPr>
              <a:t>Judgment</a:t>
            </a:r>
            <a:r>
              <a:rPr lang="de-DE" sz="4000" dirty="0">
                <a:solidFill>
                  <a:prstClr val="black"/>
                </a:solidFill>
              </a:rPr>
              <a:t> of </a:t>
            </a:r>
            <a:r>
              <a:rPr lang="de-DE" sz="4000" dirty="0" err="1">
                <a:solidFill>
                  <a:prstClr val="black"/>
                </a:solidFill>
              </a:rPr>
              <a:t>the</a:t>
            </a:r>
            <a:r>
              <a:rPr lang="de-DE" sz="4000" dirty="0">
                <a:solidFill>
                  <a:prstClr val="black"/>
                </a:solidFill>
              </a:rPr>
              <a:t> </a:t>
            </a:r>
            <a:r>
              <a:rPr lang="de-DE" sz="4000" dirty="0" smtClean="0">
                <a:solidFill>
                  <a:prstClr val="black"/>
                </a:solidFill>
              </a:rPr>
              <a:t>Federal </a:t>
            </a:r>
            <a:r>
              <a:rPr lang="de-DE" sz="4000" dirty="0">
                <a:solidFill>
                  <a:prstClr val="black"/>
                </a:solidFill>
              </a:rPr>
              <a:t>Tax Court </a:t>
            </a:r>
            <a:r>
              <a:rPr lang="de-DE" sz="4000" dirty="0" smtClean="0">
                <a:solidFill>
                  <a:prstClr val="black"/>
                </a:solidFill>
              </a:rPr>
              <a:t>(2)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provision</a:t>
            </a:r>
            <a:r>
              <a:rPr lang="de-DE" dirty="0" smtClean="0"/>
              <a:t> in § 25d VAT-Code must </a:t>
            </a:r>
            <a:r>
              <a:rPr lang="de-DE" dirty="0" err="1" smtClean="0"/>
              <a:t>fulfil</a:t>
            </a:r>
            <a:r>
              <a:rPr lang="de-DE" dirty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u="sng" dirty="0" err="1" smtClean="0"/>
              <a:t>principle</a:t>
            </a:r>
            <a:r>
              <a:rPr lang="de-DE" u="sng" dirty="0" smtClean="0"/>
              <a:t> of </a:t>
            </a:r>
            <a:r>
              <a:rPr lang="de-DE" u="sng" dirty="0" err="1" smtClean="0"/>
              <a:t>certainty</a:t>
            </a:r>
            <a:r>
              <a:rPr lang="de-DE" u="sng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/>
              <a:t> </a:t>
            </a:r>
            <a:r>
              <a:rPr lang="de-DE" u="sng" dirty="0" err="1" smtClean="0"/>
              <a:t>principle</a:t>
            </a:r>
            <a:r>
              <a:rPr lang="de-DE" u="sng" dirty="0" smtClean="0"/>
              <a:t> of </a:t>
            </a:r>
            <a:r>
              <a:rPr lang="de-DE" u="sng" dirty="0" err="1" smtClean="0"/>
              <a:t>proportionality</a:t>
            </a:r>
            <a:r>
              <a:rPr lang="de-DE" dirty="0" smtClean="0"/>
              <a:t>:</a:t>
            </a:r>
          </a:p>
          <a:p>
            <a:r>
              <a:rPr lang="de-DE" dirty="0" smtClean="0"/>
              <a:t>The ECJ </a:t>
            </a:r>
            <a:r>
              <a:rPr lang="de-DE" dirty="0" err="1" smtClean="0"/>
              <a:t>stated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traders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precaution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reasonably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of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ensure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transactions</a:t>
            </a:r>
            <a:r>
              <a:rPr lang="de-DE" dirty="0" smtClean="0"/>
              <a:t> do not form </a:t>
            </a:r>
            <a:r>
              <a:rPr lang="de-DE" dirty="0" err="1" smtClean="0"/>
              <a:t>part</a:t>
            </a:r>
            <a:r>
              <a:rPr lang="de-DE" dirty="0" smtClean="0"/>
              <a:t> of a </a:t>
            </a:r>
            <a:r>
              <a:rPr lang="de-DE" dirty="0" err="1" smtClean="0"/>
              <a:t>chain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includes</a:t>
            </a:r>
            <a:r>
              <a:rPr lang="de-DE" dirty="0" smtClean="0"/>
              <a:t> a </a:t>
            </a:r>
            <a:r>
              <a:rPr lang="de-DE" dirty="0" err="1" smtClean="0"/>
              <a:t>transaction</a:t>
            </a:r>
            <a:r>
              <a:rPr lang="de-DE" dirty="0" smtClean="0"/>
              <a:t> </a:t>
            </a:r>
            <a:r>
              <a:rPr lang="de-DE" dirty="0" err="1" smtClean="0"/>
              <a:t>vitiated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VAT </a:t>
            </a:r>
            <a:r>
              <a:rPr lang="de-DE" dirty="0" err="1" smtClean="0"/>
              <a:t>fraud</a:t>
            </a:r>
            <a:r>
              <a:rPr lang="de-DE" dirty="0" smtClean="0"/>
              <a:t>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rely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legality</a:t>
            </a:r>
            <a:r>
              <a:rPr lang="de-DE" dirty="0" smtClean="0"/>
              <a:t> of </a:t>
            </a:r>
            <a:r>
              <a:rPr lang="de-DE" dirty="0" err="1" smtClean="0"/>
              <a:t>thouse</a:t>
            </a:r>
            <a:r>
              <a:rPr lang="de-DE" dirty="0" smtClean="0"/>
              <a:t> </a:t>
            </a:r>
            <a:r>
              <a:rPr lang="de-DE" dirty="0" err="1" smtClean="0"/>
              <a:t>transactions</a:t>
            </a:r>
            <a:r>
              <a:rPr lang="de-DE" dirty="0" smtClean="0"/>
              <a:t>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risk</a:t>
            </a:r>
            <a:r>
              <a:rPr lang="de-DE" dirty="0" smtClean="0"/>
              <a:t> of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</a:t>
            </a:r>
            <a:r>
              <a:rPr lang="de-DE" dirty="0" err="1" smtClean="0"/>
              <a:t>jointly</a:t>
            </a:r>
            <a:r>
              <a:rPr lang="de-DE" dirty="0" smtClean="0"/>
              <a:t> </a:t>
            </a:r>
            <a:r>
              <a:rPr lang="de-DE" dirty="0" err="1" smtClean="0"/>
              <a:t>liable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pay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VAT due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another</a:t>
            </a:r>
            <a:r>
              <a:rPr lang="de-DE" dirty="0" smtClean="0"/>
              <a:t> </a:t>
            </a:r>
            <a:r>
              <a:rPr lang="de-DE" dirty="0" err="1" smtClean="0"/>
              <a:t>taxable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(</a:t>
            </a:r>
            <a:r>
              <a:rPr lang="de-DE" dirty="0" err="1" smtClean="0"/>
              <a:t>eg</a:t>
            </a:r>
            <a:r>
              <a:rPr lang="de-DE" dirty="0" smtClean="0"/>
              <a:t>: ECJ </a:t>
            </a:r>
            <a:r>
              <a:rPr lang="de-DE" dirty="0" err="1" smtClean="0"/>
              <a:t>judgment</a:t>
            </a:r>
            <a:r>
              <a:rPr lang="de-DE" dirty="0" smtClean="0"/>
              <a:t> 11. May 2006 C-384/04, Fed. of Technological Industries)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400" dirty="0" smtClean="0">
                <a:solidFill>
                  <a:schemeClr val="accent5"/>
                </a:solidFill>
              </a:rPr>
              <a:t>VAT/GST-Case Law</a:t>
            </a:r>
            <a:endParaRPr lang="de-DE" sz="1400" dirty="0">
              <a:solidFill>
                <a:schemeClr val="accent5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1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err="1">
                <a:solidFill>
                  <a:prstClr val="black"/>
                </a:solidFill>
              </a:rPr>
              <a:t>Judgment</a:t>
            </a:r>
            <a:r>
              <a:rPr lang="de-DE" sz="4000" dirty="0">
                <a:solidFill>
                  <a:prstClr val="black"/>
                </a:solidFill>
              </a:rPr>
              <a:t> of </a:t>
            </a:r>
            <a:r>
              <a:rPr lang="de-DE" sz="4000" dirty="0" err="1">
                <a:solidFill>
                  <a:prstClr val="black"/>
                </a:solidFill>
              </a:rPr>
              <a:t>the</a:t>
            </a:r>
            <a:r>
              <a:rPr lang="de-DE" sz="4000" dirty="0">
                <a:solidFill>
                  <a:prstClr val="black"/>
                </a:solidFill>
              </a:rPr>
              <a:t> Federal Tax Court </a:t>
            </a:r>
            <a:r>
              <a:rPr lang="de-DE" sz="4000" dirty="0" smtClean="0">
                <a:solidFill>
                  <a:prstClr val="black"/>
                </a:solidFill>
              </a:rPr>
              <a:t>(3)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constitute</a:t>
            </a:r>
            <a:r>
              <a:rPr lang="de-DE" dirty="0" smtClean="0"/>
              <a:t> a </a:t>
            </a:r>
            <a:r>
              <a:rPr lang="de-DE" dirty="0" err="1" smtClean="0"/>
              <a:t>violation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principle</a:t>
            </a:r>
            <a:r>
              <a:rPr lang="de-DE" dirty="0" smtClean="0"/>
              <a:t> of </a:t>
            </a:r>
            <a:r>
              <a:rPr lang="de-DE" dirty="0" err="1" smtClean="0"/>
              <a:t>proportionality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fact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A just </a:t>
            </a:r>
            <a:r>
              <a:rPr lang="de-DE" dirty="0" err="1" smtClean="0"/>
              <a:t>knew</a:t>
            </a:r>
            <a:r>
              <a:rPr lang="de-DE" dirty="0" smtClean="0"/>
              <a:t> </a:t>
            </a:r>
            <a:r>
              <a:rPr lang="de-DE" dirty="0" err="1" smtClean="0"/>
              <a:t>something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investigations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CISTE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C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inevitably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liability</a:t>
            </a:r>
            <a:r>
              <a:rPr lang="de-DE" dirty="0" smtClean="0"/>
              <a:t> of A </a:t>
            </a:r>
          </a:p>
          <a:p>
            <a:r>
              <a:rPr lang="de-DE" dirty="0" smtClean="0"/>
              <a:t>In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prove</a:t>
            </a:r>
            <a:r>
              <a:rPr lang="de-DE" dirty="0" smtClean="0"/>
              <a:t> was </a:t>
            </a:r>
            <a:r>
              <a:rPr lang="de-DE" dirty="0" err="1" smtClean="0"/>
              <a:t>found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A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known</a:t>
            </a:r>
            <a:r>
              <a:rPr lang="de-DE" dirty="0" smtClean="0"/>
              <a:t> </a:t>
            </a:r>
            <a:r>
              <a:rPr lang="de-DE" dirty="0" err="1" smtClean="0"/>
              <a:t>anything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(</a:t>
            </a:r>
            <a:r>
              <a:rPr lang="de-DE" dirty="0" err="1" smtClean="0"/>
              <a:t>bad</a:t>
            </a:r>
            <a:r>
              <a:rPr lang="de-DE" dirty="0" smtClean="0"/>
              <a:t>) </a:t>
            </a:r>
            <a:r>
              <a:rPr lang="de-DE" dirty="0" err="1" smtClean="0"/>
              <a:t>intentions</a:t>
            </a:r>
            <a:r>
              <a:rPr lang="de-DE" dirty="0" smtClean="0"/>
              <a:t> of </a:t>
            </a:r>
            <a:r>
              <a:rPr lang="de-DE" dirty="0" smtClean="0">
                <a:solidFill>
                  <a:srgbClr val="FF000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beforehand</a:t>
            </a:r>
            <a:endParaRPr lang="de-DE" dirty="0" smtClean="0"/>
          </a:p>
          <a:p>
            <a:r>
              <a:rPr lang="de-DE" dirty="0" smtClean="0"/>
              <a:t>In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was not </a:t>
            </a:r>
            <a:r>
              <a:rPr lang="de-DE" dirty="0" err="1" smtClean="0"/>
              <a:t>decisive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find out </a:t>
            </a:r>
            <a:r>
              <a:rPr lang="de-DE" dirty="0" err="1" smtClean="0"/>
              <a:t>whether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principle</a:t>
            </a:r>
            <a:r>
              <a:rPr lang="de-DE" dirty="0" smtClean="0"/>
              <a:t> of </a:t>
            </a:r>
            <a:r>
              <a:rPr lang="de-DE" dirty="0" err="1" smtClean="0"/>
              <a:t>proportionality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allow</a:t>
            </a:r>
            <a:r>
              <a:rPr lang="de-DE" dirty="0" smtClean="0"/>
              <a:t> a </a:t>
            </a:r>
            <a:r>
              <a:rPr lang="de-DE" dirty="0" err="1" smtClean="0"/>
              <a:t>liability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§ 25d Par. 1 VAT-Code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denial</a:t>
            </a:r>
            <a:r>
              <a:rPr lang="de-DE" dirty="0" smtClean="0"/>
              <a:t> of </a:t>
            </a:r>
            <a:r>
              <a:rPr lang="de-DE" dirty="0" err="1" smtClean="0"/>
              <a:t>deduction</a:t>
            </a:r>
            <a:r>
              <a:rPr lang="de-DE" dirty="0" smtClean="0"/>
              <a:t> of Input-VAT </a:t>
            </a:r>
            <a:r>
              <a:rPr lang="de-DE" dirty="0" err="1" smtClean="0"/>
              <a:t>applying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ECJ-</a:t>
            </a:r>
            <a:r>
              <a:rPr lang="de-DE" dirty="0" err="1" smtClean="0"/>
              <a:t>Judgments</a:t>
            </a:r>
            <a:r>
              <a:rPr lang="de-DE" dirty="0" smtClean="0"/>
              <a:t> </a:t>
            </a:r>
            <a:r>
              <a:rPr lang="de-DE" dirty="0" err="1" smtClean="0"/>
              <a:t>Italmoda</a:t>
            </a:r>
            <a:r>
              <a:rPr lang="de-DE" dirty="0" smtClean="0"/>
              <a:t> etc. at </a:t>
            </a:r>
            <a:r>
              <a:rPr lang="de-DE" dirty="0" err="1" smtClean="0"/>
              <a:t>the</a:t>
            </a:r>
            <a:r>
              <a:rPr lang="de-DE" dirty="0" smtClean="0"/>
              <a:t> same time…. 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400" dirty="0" smtClean="0">
                <a:solidFill>
                  <a:schemeClr val="accent5"/>
                </a:solidFill>
              </a:rPr>
              <a:t>VAT/GST-Case Law</a:t>
            </a:r>
            <a:endParaRPr lang="de-DE" sz="1400" dirty="0">
              <a:solidFill>
                <a:schemeClr val="accent5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30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Discussion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3300" u="sng" dirty="0" err="1" smtClean="0"/>
              <a:t>Burden</a:t>
            </a:r>
            <a:r>
              <a:rPr lang="de-DE" sz="3300" u="sng" dirty="0" smtClean="0"/>
              <a:t> of </a:t>
            </a:r>
            <a:r>
              <a:rPr lang="de-DE" sz="3300" u="sng" dirty="0" err="1" smtClean="0"/>
              <a:t>proof</a:t>
            </a:r>
            <a:endParaRPr lang="de-DE" sz="3300" u="sng" dirty="0" smtClean="0"/>
          </a:p>
          <a:p>
            <a:pPr marL="0" indent="0">
              <a:buNone/>
            </a:pPr>
            <a:r>
              <a:rPr lang="de-DE" dirty="0" smtClean="0"/>
              <a:t>-</a:t>
            </a:r>
            <a:r>
              <a:rPr lang="de-DE" dirty="0" err="1" smtClean="0"/>
              <a:t>Concerning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conditions</a:t>
            </a:r>
            <a:r>
              <a:rPr lang="de-DE" dirty="0" smtClean="0"/>
              <a:t> of § 25d VAT-Code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burden</a:t>
            </a:r>
            <a:r>
              <a:rPr lang="de-DE" dirty="0" smtClean="0"/>
              <a:t> of </a:t>
            </a:r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taxoffice</a:t>
            </a:r>
            <a:r>
              <a:rPr lang="de-DE" dirty="0" smtClean="0"/>
              <a:t>…</a:t>
            </a:r>
          </a:p>
          <a:p>
            <a:pPr marL="0" indent="0">
              <a:buNone/>
            </a:pPr>
            <a:r>
              <a:rPr lang="de-DE" dirty="0" smtClean="0"/>
              <a:t>- 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reason</a:t>
            </a:r>
            <a:r>
              <a:rPr lang="de-DE" dirty="0" smtClean="0"/>
              <a:t> </a:t>
            </a: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difficult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apply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provision</a:t>
            </a:r>
            <a:r>
              <a:rPr lang="de-DE" dirty="0" smtClean="0"/>
              <a:t> in </a:t>
            </a:r>
            <a:r>
              <a:rPr lang="de-DE" dirty="0" err="1" smtClean="0"/>
              <a:t>reality</a:t>
            </a:r>
            <a:r>
              <a:rPr lang="de-DE" dirty="0" smtClean="0"/>
              <a:t>…</a:t>
            </a:r>
          </a:p>
          <a:p>
            <a:r>
              <a:rPr lang="de-DE" sz="3300" u="sng" dirty="0" err="1" smtClean="0"/>
              <a:t>Principle</a:t>
            </a:r>
            <a:r>
              <a:rPr lang="de-DE" sz="3300" u="sng" dirty="0" smtClean="0"/>
              <a:t> of </a:t>
            </a:r>
            <a:r>
              <a:rPr lang="de-DE" sz="3300" u="sng" dirty="0" err="1" smtClean="0"/>
              <a:t>proportionality</a:t>
            </a:r>
            <a:endParaRPr lang="de-DE" sz="3300" u="sng" dirty="0" smtClean="0"/>
          </a:p>
          <a:p>
            <a:pPr marL="0" indent="0">
              <a:buNone/>
            </a:pP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deny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deduct</a:t>
            </a:r>
            <a:r>
              <a:rPr lang="de-DE" dirty="0" smtClean="0"/>
              <a:t> Input-VAT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furthermore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exemption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an </a:t>
            </a:r>
            <a:r>
              <a:rPr lang="de-DE" dirty="0" err="1" smtClean="0"/>
              <a:t>intracommunity</a:t>
            </a:r>
            <a:r>
              <a:rPr lang="de-DE" dirty="0" smtClean="0"/>
              <a:t> </a:t>
            </a:r>
            <a:r>
              <a:rPr lang="de-DE" dirty="0" err="1" smtClean="0"/>
              <a:t>supply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of </a:t>
            </a:r>
            <a:r>
              <a:rPr lang="de-DE" dirty="0" err="1" smtClean="0"/>
              <a:t>abuse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r>
              <a:rPr lang="de-DE" dirty="0" smtClean="0"/>
              <a:t>: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principle</a:t>
            </a:r>
            <a:r>
              <a:rPr lang="de-DE" dirty="0" smtClean="0"/>
              <a:t> of </a:t>
            </a:r>
            <a:r>
              <a:rPr lang="de-DE" dirty="0" err="1" smtClean="0"/>
              <a:t>proportionality</a:t>
            </a:r>
            <a:r>
              <a:rPr lang="de-DE" dirty="0" smtClean="0"/>
              <a:t> </a:t>
            </a:r>
            <a:r>
              <a:rPr lang="de-DE" dirty="0" err="1" smtClean="0"/>
              <a:t>violated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in </a:t>
            </a:r>
            <a:r>
              <a:rPr lang="de-DE" dirty="0" err="1" smtClean="0"/>
              <a:t>addition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a </a:t>
            </a:r>
            <a:r>
              <a:rPr lang="de-DE" dirty="0" err="1" smtClean="0"/>
              <a:t>liability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VAT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C000"/>
                </a:solidFill>
              </a:rPr>
              <a:t>MT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established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taxable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also </a:t>
            </a:r>
            <a:r>
              <a:rPr lang="de-DE" dirty="0" err="1" smtClean="0"/>
              <a:t>involved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chain</a:t>
            </a:r>
            <a:r>
              <a:rPr lang="de-DE" dirty="0" smtClean="0"/>
              <a:t> of </a:t>
            </a:r>
            <a:r>
              <a:rPr lang="de-DE" dirty="0" err="1" smtClean="0"/>
              <a:t>supplies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400" dirty="0" smtClean="0">
                <a:solidFill>
                  <a:schemeClr val="accent5"/>
                </a:solidFill>
              </a:rPr>
              <a:t>VAT/GST-Case Law</a:t>
            </a:r>
            <a:endParaRPr lang="de-DE" sz="1400" dirty="0">
              <a:solidFill>
                <a:schemeClr val="accent5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97D4-EB65-4A3C-9048-55ED81E636A3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33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811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Larissa</vt:lpstr>
      <vt:lpstr>Judgment Federal Tax Court V R 2/17 10.08.2017</vt:lpstr>
      <vt:lpstr>The facts of the case (1)</vt:lpstr>
      <vt:lpstr>The facts of the case (2)</vt:lpstr>
      <vt:lpstr>The facts of the case (3)</vt:lpstr>
      <vt:lpstr>The facts of the case (4)</vt:lpstr>
      <vt:lpstr>Judgment of the  Federal Tax Court (1) </vt:lpstr>
      <vt:lpstr>Judgment of the Federal Tax Court (2) </vt:lpstr>
      <vt:lpstr>Judgment of the Federal Tax Court (3)</vt:lpstr>
      <vt:lpstr>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Judgment of Federal Tax Court V R 2/17 10.08.2017</dc:title>
  <dc:creator>Admin</dc:creator>
  <cp:lastModifiedBy>Gauthier, Phyllis</cp:lastModifiedBy>
  <cp:revision>27</cp:revision>
  <cp:lastPrinted>2018-07-17T14:50:35Z</cp:lastPrinted>
  <dcterms:created xsi:type="dcterms:W3CDTF">2018-07-16T09:37:24Z</dcterms:created>
  <dcterms:modified xsi:type="dcterms:W3CDTF">2021-02-22T19:43:10Z</dcterms:modified>
</cp:coreProperties>
</file>